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7559675" cx="10080625"/>
  <p:notesSz cx="7559675" cy="10691800"/>
  <p:embeddedFontLs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OpenSans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OpenSans-italic.fntdata"/><Relationship Id="rId12" Type="http://schemas.openxmlformats.org/officeDocument/2006/relationships/slide" Target="slides/slide8.xml"/><Relationship Id="rId34" Type="http://schemas.openxmlformats.org/officeDocument/2006/relationships/font" Target="fonts/OpenSans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442f2b9e78_2_0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442f2b9e78_2_0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 Bienvenue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Nous allons parler communication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StoryTelling.  Qui connait ? Lui, il connait, le fondateur de Get Storied.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La communication narrative pour se faire entendre et comprendre, dans le domaine de l’innovation et de la disruption.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Comment ?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En créant un récit humain, avec un début, une fin, des relais d’attention et des mots qui touchent; des images fortes, pleines de sens. 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Nous allons parler de cela aujourd’hui et de l’utilisation de la rédaction et de l’édition pour que votre histoire soit entendue. </a:t>
            </a:r>
            <a:endParaRPr sz="2000"/>
          </a:p>
        </p:txBody>
      </p:sp>
      <p:sp>
        <p:nvSpPr>
          <p:cNvPr id="57" name="Google Shape;57;g442f2b9e78_2_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3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01519" lvl="0" marL="101519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000">
                <a:latin typeface="Open Sans"/>
                <a:ea typeface="Open Sans"/>
                <a:cs typeface="Open Sans"/>
                <a:sym typeface="Open Sans"/>
              </a:rPr>
              <a:t>Un titre doit tenir ses promesses</a:t>
            </a:r>
            <a:r>
              <a:rPr lang="fr-FR" sz="2000">
                <a:latin typeface="Open Sans"/>
                <a:ea typeface="Open Sans"/>
                <a:cs typeface="Open Sans"/>
                <a:sym typeface="Open Sans"/>
              </a:rPr>
              <a:t> et dépasser l'anecdote ou « l’egotrip » (l’article qui parle du lecteur)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2f2b9e78_0_59:notes"/>
          <p:cNvSpPr/>
          <p:nvPr/>
        </p:nvSpPr>
        <p:spPr>
          <a:xfrm>
            <a:off x="4280040" y="10156680"/>
            <a:ext cx="3274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442f2b9e78_0_59:notes"/>
          <p:cNvSpPr txBox="1"/>
          <p:nvPr>
            <p:ph idx="1" type="body"/>
          </p:nvPr>
        </p:nvSpPr>
        <p:spPr>
          <a:xfrm>
            <a:off x="755640" y="5078520"/>
            <a:ext cx="6045000" cy="48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442f2b9e78_0_59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4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5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6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Lien sur l’article :</a:t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https://www.la-croix.com/France/Exclusion/Le-telephone-portable-derniere-adresse-SDF-2018-10-25-1200978588?from_univers=lacroix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7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42f2b9e78_2_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442f2b9e78_2_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Exemple : deux traitements différents d’une même information, pour 2 publics différents (magazine mensuel français « Sciences &amp; vie junior », mai 2017 et quotidien suisse « Le Temps », 28 février 2017) par la même journaliste scientifique, Cécile Michaud.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lecture « papier », qui s’adresse à un public jeune et une lecture « écran » pour personnes « sérieuses et pressées » (temps de lecture indiqué : 5mn)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choix des termes : « des inventions qui nous font poiler » / « virtuose de l’invention et de l’expérimentation scientifique » ;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des façons différentes d’accrocher le lecteur : « Lorsqu’on enfourche un ballon sauteur… » / « Si le travail de bureau le rebute… »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0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1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2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3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4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vous quels outils d’édition utilisez-vous ? </a:t>
            </a:r>
            <a:endParaRPr/>
          </a:p>
        </p:txBody>
      </p:sp>
      <p:sp>
        <p:nvSpPr>
          <p:cNvPr id="282" name="Google Shape;282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7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42f2b9e78_2_14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442f2b9e78_2_14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Vous voyez comme une image peut enrichir un titre et réciproquement ?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442f2b9e78_2_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42f2b9e78_2_21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442f2b9e78_2_21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442f2b9e78_2_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42f2b9e78_2_27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442f2b9e78_2_27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87" name="Google Shape;87;g442f2b9e78_2_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42f2b9e78_2_34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442f2b9e78_2_34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5" name="Google Shape;95;g442f2b9e78_2_3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observe que La Recherche, contrairement à « Sciences et vie » ou « Sciences et avenir » a très peu de publicité sur son site (c’est quand même un fléau parfois, non ? !)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/>
        </p:nvSpPr>
        <p:spPr>
          <a:xfrm>
            <a:off x="4280040" y="10156680"/>
            <a:ext cx="3274920" cy="5302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1" name="Google Shape;41;p11"/>
          <p:cNvSpPr txBox="1"/>
          <p:nvPr>
            <p:ph idx="2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12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5" name="Google Shape;45;p12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Google Shape;46;p12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7" name="Google Shape;47;p12"/>
          <p:cNvSpPr txBox="1"/>
          <p:nvPr>
            <p:ph idx="4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" name="Google Shape;17;p5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" name="Google Shape;18;p5"/>
          <p:cNvSpPr txBox="1"/>
          <p:nvPr>
            <p:ph idx="2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/>
          <p:nvPr>
            <p:ph idx="1"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" name="Google Shape;25;p8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6" name="Google Shape;26;p8"/>
          <p:cNvSpPr txBox="1"/>
          <p:nvPr>
            <p:ph idx="2"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" name="Google Shape;27;p8"/>
          <p:cNvSpPr txBox="1"/>
          <p:nvPr>
            <p:ph idx="3"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" name="Google Shape;32;p9"/>
          <p:cNvSpPr txBox="1"/>
          <p:nvPr>
            <p:ph idx="3"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7" name="Google Shape;37;p10"/>
          <p:cNvSpPr txBox="1"/>
          <p:nvPr>
            <p:ph idx="3"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nytimes.com/projects/2012/snow-fall/#/?part=tunnel-creek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neilpatel.com/ubersuggest/" TargetMode="External"/><Relationship Id="rId4" Type="http://schemas.openxmlformats.org/officeDocument/2006/relationships/hyperlink" Target="https://trends.google.fr/trends/?geo=FR" TargetMode="External"/><Relationship Id="rId5" Type="http://schemas.openxmlformats.org/officeDocument/2006/relationships/hyperlink" Target="https://answerthepublic.com/" TargetMode="External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la-croix.com/France/Exclusion/Le-telephone-portable-derniere-adresse-SDF-2018-10-25-1200978588?from_univers=lacroix" TargetMode="External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hyperlink" Target="https://www.letemps.ch/sciences/gaston-lagaffe-scientifique-ingenieur-merite" TargetMode="External"/><Relationship Id="rId5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larecherche.fr/intelligence-artificielle/lire-dans-le-regard-des-robots" TargetMode="External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lejournal.cnrs.fr/articles/tara-dernieres-nouvelles-du-corail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503280" y="19224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rgbClr val="B3E6FF"/>
                </a:solidFill>
              </a:rPr>
              <a:t>Narration</a:t>
            </a:r>
            <a:r>
              <a:rPr b="0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 écrire et éditer pour le web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503280" y="1454040"/>
            <a:ext cx="9068040" cy="501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4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4822920" y="6342120"/>
            <a:ext cx="5025960" cy="104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“If you want to change the world, you need to change your story”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M. Margolis, GetStoried.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4680" y="1398600"/>
            <a:ext cx="4759200" cy="4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3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Texte : Son, photo, infographie, citation…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 texte devient contenu : ce qui s’écrit , ce qui s’édite, en complémentarité.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Ex Snowfall 2012 : le reportage événement du NYT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cap="none" strike="noStrike">
                <a:latin typeface="Open Sans"/>
                <a:ea typeface="Open Sans"/>
                <a:cs typeface="Open Sans"/>
                <a:sym typeface="Open Sans"/>
              </a:rPr>
              <a:t>http://www.nytimes.com/projects/2012/snow-fall/#/?part=tunnel-creek</a:t>
            </a:r>
            <a:endParaRPr b="0" i="0" sz="2000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3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000" y="3456720"/>
            <a:ext cx="8976600" cy="405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Exercice pratique : </a:t>
            </a:r>
            <a:endParaRPr b="1" i="0" sz="4400" u="none" cap="none" strike="noStrike">
              <a:solidFill>
                <a:srgbClr val="B3E6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un titre efficace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1944000" y="1614600"/>
            <a:ext cx="6047400" cy="4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80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26880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astuces pour rédiger un titre de tueur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9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lang="fr-FR" sz="2000">
                <a:solidFill>
                  <a:srgbClr val="FFFFFF"/>
                </a:solidFill>
              </a:rPr>
              <a:t>Ê</a:t>
            </a: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tre simple et direct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Annoncer le bénéfice de la lecture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Rendre le bénéfice excitant (attendu, original) ?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Suggérer une solution utile : Comment…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Poser une question « provo</a:t>
            </a:r>
            <a:r>
              <a:rPr lang="fr-FR" sz="2000">
                <a:solidFill>
                  <a:srgbClr val="FFFFFF"/>
                </a:solidFill>
              </a:rPr>
              <a:t>c</a:t>
            </a: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fr-FR" sz="2000">
                <a:solidFill>
                  <a:srgbClr val="FFFFFF"/>
                </a:solidFill>
              </a:rPr>
              <a:t>trice</a:t>
            </a: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»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●"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Utiliser un chiffre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5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Trafic : optimisez </a:t>
            </a: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 point d’entrée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Une page d’accueil 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est une zone d’édition et de captation de l’attention qui demande un travail éditorial complémentaire (générer du clic).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concurrence est rude</a:t>
            </a: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600">
            <a:off x="3800160" y="5405760"/>
            <a:ext cx="3251160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720" y="3312000"/>
            <a:ext cx="9430920" cy="20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pensez à la machine  : SEO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Prenez connaissance des mots clés les plus recherchés associés à votre sujet et utilisez-les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Outils : 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-"/>
            </a:pPr>
            <a:r>
              <a:rPr lang="fr-FR" sz="2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https://neilpatel.com/ubersuggest/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-"/>
            </a:pPr>
            <a:r>
              <a:rPr lang="fr-FR" sz="20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https://trends.google.fr/trends/?geo=FR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votre site : &gt; google search console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-"/>
            </a:pPr>
            <a:r>
              <a:rPr b="0" i="0" lang="fr-FR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https://answerthepublic.com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 outil pour prendre connaissance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 requêtes associés et classés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selon la règle des 5 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 comparaison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Ici : smartgrids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2400" y="2880000"/>
            <a:ext cx="4160520" cy="418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/>
          <p:nvPr/>
        </p:nvSpPr>
        <p:spPr>
          <a:xfrm>
            <a:off x="503280" y="301680"/>
            <a:ext cx="90681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80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/>
          <p:nvPr/>
        </p:nvSpPr>
        <p:spPr>
          <a:xfrm>
            <a:off x="504720" y="1758600"/>
            <a:ext cx="9068100" cy="5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pensez à la machine  : SEO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Editez vos métadonnées et vos contenus en prenant en compte vos résultats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19" lvl="0" marL="10151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7"/>
          <p:cNvSpPr/>
          <p:nvPr/>
        </p:nvSpPr>
        <p:spPr>
          <a:xfrm>
            <a:off x="10761840" y="1506600"/>
            <a:ext cx="251610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775" y="2679525"/>
            <a:ext cx="7233426" cy="474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B3E6FF"/>
                </a:solidFill>
              </a:rPr>
              <a:t>2</a:t>
            </a: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 / Écrire pour un lapin blanc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8"/>
          <p:cNvSpPr/>
          <p:nvPr/>
        </p:nvSpPr>
        <p:spPr>
          <a:xfrm>
            <a:off x="468360" y="1798560"/>
            <a:ext cx="9068040" cy="526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00" y="1368000"/>
            <a:ext cx="6948360" cy="38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/>
          <p:nvPr/>
        </p:nvSpPr>
        <p:spPr>
          <a:xfrm>
            <a:off x="1368000" y="5544000"/>
            <a:ext cx="7224480" cy="768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 le lapin blanc, impossible de rattraper le retard et tout voir ou tout lire.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3 / Écrire pour un lapin blanc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288000" y="1656000"/>
            <a:ext cx="9068100" cy="55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Quantité d’attention à mobiliser : quelle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Consommation 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Sur écran, on lit 250 à 275 mots par min'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image = 12 secondes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temps estimé : </a:t>
            </a:r>
            <a:r>
              <a:rPr lang="fr-FR" sz="2400">
                <a:solidFill>
                  <a:srgbClr val="FFFFFF"/>
                </a:solidFill>
              </a:rPr>
              <a:t>annonce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généralis</a:t>
            </a:r>
            <a:r>
              <a:rPr lang="fr-FR" sz="2400">
                <a:solidFill>
                  <a:srgbClr val="FFFFFF"/>
                </a:solidFill>
              </a:rPr>
              <a:t>ée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 sur la Matinale du Monde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 fractionnée « Nuggets » :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à consommer sur place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Effet Wow : pour oublier le retard 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20% des internautes lisent jusqu’au bout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2640" y="1470600"/>
            <a:ext cx="3302640" cy="587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/>
          <p:nvPr/>
        </p:nvSpPr>
        <p:spPr>
          <a:xfrm>
            <a:off x="503275" y="0"/>
            <a:ext cx="90681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Construction de l’article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146525" y="901175"/>
            <a:ext cx="5566800" cy="53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 revoir dissertation, Bonjour pyramide inversée : l’essentiel en 1re place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Titre : court, précis, sur-mesure, toujours à la forme active (1 seule info)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Chapô : faire économiser du temps au lecteur et le mettre en appétit (donne 1 résumé de l’info)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Attaque et chute : incisive, courtes, attrayantes (citation, image forte, chiffre…)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Intertitres = exergue choc (relancent l’attention)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Encadrés = mise en valeur de l’info (attractifs pour le lecteur, permettent de ne pas mélanger les angles)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9525" y="1119300"/>
            <a:ext cx="4214901" cy="592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B3E6FF"/>
                </a:solidFill>
              </a:rPr>
              <a:t>Informations essentielles : lesquelles ?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 angle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L’angle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point de vue choisi pour traiter un sujet. Au choix du journaliste (angle humain, historique, politique…)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2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 6 questions clés ou “5 W et 1H”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Who, What, When, Where, Why et How </a:t>
            </a:r>
            <a:endParaRPr b="0" i="0" sz="24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9840" lvl="0" marL="34308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400">
                <a:solidFill>
                  <a:schemeClr val="lt1"/>
                </a:solidFill>
              </a:rPr>
              <a:t>But &gt; </a:t>
            </a:r>
            <a:r>
              <a:rPr lang="fr-FR" sz="2400">
                <a:solidFill>
                  <a:schemeClr val="lt1"/>
                </a:solidFill>
              </a:rPr>
              <a:t> hiérarchiser</a:t>
            </a:r>
            <a:r>
              <a:rPr lang="fr-FR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l’information que le lecteur s’attend à trouver dans chaque article : 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Attention : le </a:t>
            </a:r>
            <a:r>
              <a:rPr b="0" i="1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Qui ?</a:t>
            </a: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renvoie au sujet de l’information. Ce peut être une </a:t>
            </a:r>
            <a:r>
              <a:rPr b="0" i="1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personne agissante</a:t>
            </a: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mais aussi un </a:t>
            </a:r>
            <a:r>
              <a:rPr b="0" i="1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événement</a:t>
            </a: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engendrant telle ou telle conséquence.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1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Exercice pratique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2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Retrouver l’ordre des paragraphes composant l’article qui vous est présenté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2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b="8360" l="0" r="0" t="8368"/>
          <a:stretch/>
        </p:blipFill>
        <p:spPr>
          <a:xfrm>
            <a:off x="2681400" y="2471325"/>
            <a:ext cx="6297470" cy="49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Devenez rédacteur de contenus</a:t>
            </a:r>
            <a:endParaRPr b="1" i="0" sz="4400" u="none" cap="none" strike="noStrike">
              <a:solidFill>
                <a:srgbClr val="B3E6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B3E6FF"/>
                </a:solidFill>
              </a:rPr>
              <a:t>et racontez votre histoire</a:t>
            </a: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450360" y="1964160"/>
            <a:ext cx="9068040" cy="438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</a:rPr>
              <a:t>C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onseils et techniques pour :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63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Saisir les enjeux de la communication éditoriale sur le web</a:t>
            </a:r>
            <a:endParaRPr b="0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-43163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Maîtriser les clés de la rédaction </a:t>
            </a:r>
            <a:endParaRPr sz="3000">
              <a:solidFill>
                <a:srgbClr val="FFFFFF"/>
              </a:solidFill>
            </a:endParaRPr>
          </a:p>
          <a:p>
            <a:pPr indent="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-43163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Prendre en compte les contraintes de format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/>
          <p:nvPr/>
        </p:nvSpPr>
        <p:spPr>
          <a:xfrm>
            <a:off x="544680" y="12240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Astuces d’écriture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773280" y="1383120"/>
            <a:ext cx="4722480" cy="53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Lecture : Qui vous lit (enfant ou adulte, novice ou expert) ? Choisissez un ton incitatif ou informatif.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Soyez concis.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Rythme : alterne</a:t>
            </a:r>
            <a:r>
              <a:rPr lang="fr-FR" sz="2400">
                <a:solidFill>
                  <a:srgbClr val="FFFFFF"/>
                </a:solidFill>
              </a:rPr>
              <a:t>z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phrases courtes et longues. chasse</a:t>
            </a:r>
            <a:r>
              <a:rPr lang="fr-FR" sz="2400">
                <a:solidFill>
                  <a:srgbClr val="FFFFFF"/>
                </a:solidFill>
              </a:rPr>
              <a:t>z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les auxiliaires et les verbes outils (faire, permettre, proposer…).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Citations : c’est dynamique mais toujours entre guillemets (italique de préférence) émetteur présenté.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773280" y="198360"/>
            <a:ext cx="90662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5240" y="1189080"/>
            <a:ext cx="3507480" cy="209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9000" y="3398760"/>
            <a:ext cx="3483720" cy="39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544680" y="12240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Astuces d’écriture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4"/>
          <p:cNvSpPr/>
          <p:nvPr/>
        </p:nvSpPr>
        <p:spPr>
          <a:xfrm>
            <a:off x="773280" y="1888200"/>
            <a:ext cx="8531280" cy="486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Chiffres : associés à des ordres de grandeur.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Énumération : pas plus de 3 ou bien recours aux listes à puce.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Termes techniques et acronymes : explicités ou versés dans un lexique.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Information : triée et structurée, sourcée (liens) dans le texte ou en bas de page.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  : des légendes séduisantes et qui ajoutent de l’information.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4"/>
          <p:cNvSpPr/>
          <p:nvPr/>
        </p:nvSpPr>
        <p:spPr>
          <a:xfrm>
            <a:off x="773280" y="198360"/>
            <a:ext cx="90662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/>
          <p:nvPr/>
        </p:nvSpPr>
        <p:spPr>
          <a:xfrm>
            <a:off x="544680" y="12240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Exercice pratique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5"/>
          <p:cNvSpPr/>
          <p:nvPr/>
        </p:nvSpPr>
        <p:spPr>
          <a:xfrm>
            <a:off x="773280" y="1888200"/>
            <a:ext cx="8531280" cy="486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Une image à légender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773280" y="198360"/>
            <a:ext cx="90662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3040" y="2520000"/>
            <a:ext cx="6941880" cy="462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544680" y="12240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Quelle légende préférez-vous ?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6"/>
          <p:cNvSpPr/>
          <p:nvPr/>
        </p:nvSpPr>
        <p:spPr>
          <a:xfrm>
            <a:off x="773280" y="1888200"/>
            <a:ext cx="8531280" cy="486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6"/>
          <p:cNvSpPr/>
          <p:nvPr/>
        </p:nvSpPr>
        <p:spPr>
          <a:xfrm>
            <a:off x="773280" y="198360"/>
            <a:ext cx="90662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2000" y="1492920"/>
            <a:ext cx="4131360" cy="2753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6"/>
          <p:cNvSpPr/>
          <p:nvPr/>
        </p:nvSpPr>
        <p:spPr>
          <a:xfrm>
            <a:off x="439200" y="4645440"/>
            <a:ext cx="971784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3119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Enfant sur un terrain de football Crédits : Fotolia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3119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football est utile pour communiquer Crédits : Fotolia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3119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Mateo, 8 ans, non francophone, a trouvé sa place dans l'équipe de football. Crédits : Fotoli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>
            <a:off x="544680" y="12240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Légendes : conseils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7"/>
          <p:cNvSpPr/>
          <p:nvPr/>
        </p:nvSpPr>
        <p:spPr>
          <a:xfrm>
            <a:off x="773280" y="1888200"/>
            <a:ext cx="8531280" cy="486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773280" y="198360"/>
            <a:ext cx="90662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8000" y="1008000"/>
            <a:ext cx="3843360" cy="25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/>
          <p:nvPr/>
        </p:nvSpPr>
        <p:spPr>
          <a:xfrm>
            <a:off x="360000" y="5328000"/>
            <a:ext cx="971784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3119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0" lang="fr-FR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7"/>
          <p:cNvSpPr/>
          <p:nvPr/>
        </p:nvSpPr>
        <p:spPr>
          <a:xfrm>
            <a:off x="504000" y="3651120"/>
            <a:ext cx="9214200" cy="3742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meilleure légende rend l'image puissante car elle 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2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 au-delà de la description et donne des 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informations précises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: nom du protagoniste, des lieux, date...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2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 du particulier (et non du général),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2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permet de comprendre et d'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envisager ce que l'on ne voit pas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2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réunit des informations factuelles (objectives – 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), relevant de l'émotion ou du personnel ( touchantes – 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pathos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), évoquant le brio et le tempérament (stimulantes – </a:t>
            </a: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ethos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2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tout en peu de mots. </a:t>
            </a:r>
            <a:r>
              <a:rPr b="0" i="0" lang="fr-FR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Et après ?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503280" y="2027160"/>
            <a:ext cx="9068040" cy="438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756720" y="1665720"/>
            <a:ext cx="8980560" cy="48895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Écrire en apportant un regard critique ET des solutions.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 : We Demain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Et alors ?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FFFFFF"/>
                </a:solidFill>
              </a:rPr>
              <a:t>A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lle</a:t>
            </a:r>
            <a:r>
              <a:rPr lang="fr-FR" sz="2400">
                <a:solidFill>
                  <a:srgbClr val="FFFFFF"/>
                </a:solidFill>
              </a:rPr>
              <a:t>z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au-delà de l’annonce, exprime</a:t>
            </a:r>
            <a:r>
              <a:rPr lang="fr-FR" sz="2400">
                <a:solidFill>
                  <a:srgbClr val="FFFFFF"/>
                </a:solidFill>
              </a:rPr>
              <a:t>z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 avis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Et maintenant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: avance</a:t>
            </a:r>
            <a:r>
              <a:rPr lang="fr-FR" sz="2400">
                <a:solidFill>
                  <a:srgbClr val="FFFFFF"/>
                </a:solidFill>
              </a:rPr>
              <a:t>z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les chances de réalisation, l'étape suivante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Devancer les questions, c'est ne pas “abandonner” le lecteur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lui prouver votre considération (cf accroche, relecture…)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 lui apportant des perspectives.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Tout le monde a besoin de perspectives. Un lecteur aussi.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449" y="2105400"/>
            <a:ext cx="3917825" cy="25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Le pire et le meilleur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9"/>
          <p:cNvSpPr/>
          <p:nvPr/>
        </p:nvSpPr>
        <p:spPr>
          <a:xfrm>
            <a:off x="503280" y="2027160"/>
            <a:ext cx="9068040" cy="438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9"/>
          <p:cNvSpPr/>
          <p:nvPr/>
        </p:nvSpPr>
        <p:spPr>
          <a:xfrm>
            <a:off x="686160" y="1635120"/>
            <a:ext cx="8980560" cy="52815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À éviter :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belles phrases : trop difficiles à lire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Texte seul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Trop de détails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Descriptif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Trop long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Trop court.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À faire :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L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ong </a:t>
            </a:r>
            <a:r>
              <a:rPr lang="fr-FR" sz="2400">
                <a:solidFill>
                  <a:srgbClr val="FFFFFF"/>
                </a:solidFill>
              </a:rPr>
              <a:t>si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riche et rythmé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C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hoisir son angle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Rédiger son message essentiel en 3 ou 4 lignes, avant de commencer son article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faire relire et chasser mots inutiles et coquilles, fautes</a:t>
            </a:r>
            <a:r>
              <a:rPr lang="fr-FR" sz="2400">
                <a:solidFill>
                  <a:srgbClr val="FFFFFF"/>
                </a:solidFill>
              </a:rPr>
              <a:t>, etc.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/>
          <p:nvPr/>
        </p:nvSpPr>
        <p:spPr>
          <a:xfrm>
            <a:off x="503280" y="301680"/>
            <a:ext cx="9066240" cy="1257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Quelques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outils pour écrire « long form » : WP et Medium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/>
          <p:nvPr/>
        </p:nvSpPr>
        <p:spPr>
          <a:xfrm>
            <a:off x="503280" y="1768320"/>
            <a:ext cx="9066240" cy="4379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-321119" lvl="0" marL="43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WP : plate forme de blog simple à maîtriser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SnowBall &gt; plugin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119" lvl="0" marL="431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Char char="●"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Medium : plate forme de blogging minimaliste et favorable au format long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&gt; https://medium.com/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ex :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https://hackernoon.com/i-dont-care-about-net-neutrality-because-i-m-fine-letting-greedy-telecom-companies-decide-how-i-d1ae5e562a1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rgbClr val="B3E6FF"/>
                </a:solidFill>
              </a:rPr>
              <a:t>A bientôt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1"/>
          <p:cNvSpPr/>
          <p:nvPr/>
        </p:nvSpPr>
        <p:spPr>
          <a:xfrm>
            <a:off x="503280" y="1768320"/>
            <a:ext cx="9068040" cy="438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Vincent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vincent.montigny@mines-paristech.fr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simone.paita@mines-paristech.fr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388" y="4024388"/>
            <a:ext cx="5457825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544680" y="19836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468350" y="1646275"/>
            <a:ext cx="9068100" cy="5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But ?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Vous donner les moyens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d’écrire ET de publier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article complet, à caractère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scientifique, limpide et stimulant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1500 à 6000 signes.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Article sur votre expérience :</a:t>
            </a:r>
            <a:endParaRPr sz="2400">
              <a:solidFill>
                <a:srgbClr val="FFFFFF"/>
              </a:solidFill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durant les MIG, </a:t>
            </a:r>
            <a:endParaRPr sz="2400">
              <a:solidFill>
                <a:srgbClr val="FFFFFF"/>
              </a:solidFill>
            </a:endParaRPr>
          </a:p>
          <a:p>
            <a:pPr indent="-32688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aux mines, </a:t>
            </a:r>
            <a:endParaRPr sz="2400">
              <a:solidFill>
                <a:srgbClr val="FFFFFF"/>
              </a:solidFill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en cours de carrière...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7280" y="1457280"/>
            <a:ext cx="4698720" cy="394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Un article réussi : 10 axes 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504720" y="1748520"/>
            <a:ext cx="9068040" cy="4839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Les spécificités du media : du papier à l’écran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Rédacteur de texte... Éditeur de contenus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Attention : comment parler aux hommes pressés 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 Plan : l’anti dissertation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fr-FR" sz="2400">
                <a:solidFill>
                  <a:srgbClr val="FFFFFF"/>
                </a:solidFill>
              </a:rPr>
              <a:t>Les informations essentielles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 Astuces de rédacteurs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 Prendre soin du lecteur : So what, </a:t>
            </a:r>
            <a:r>
              <a:rPr lang="fr-FR" sz="2400">
                <a:solidFill>
                  <a:srgbClr val="FFFFFF"/>
                </a:solidFill>
              </a:rPr>
              <a:t>maintenant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fr-FR" sz="2400">
                <a:solidFill>
                  <a:srgbClr val="FFFFFF"/>
                </a:solidFill>
              </a:rPr>
              <a:t>demain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 A ne pas faire / A faire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 Des outils à exploiter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Et aussi : des exercices pratiques :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Reconstituer un article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Titrer une brève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Légender une image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Du papier à l’écran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503280" y="1722600"/>
            <a:ext cx="9185760" cy="5529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Tendances : Selon l’Alliance pour les chiffres de la presse et des médias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2013, les lecteurs de la presse sur écran </a:t>
            </a:r>
            <a:r>
              <a:rPr lang="fr-FR" sz="2400">
                <a:solidFill>
                  <a:srgbClr val="FFFFFF"/>
                </a:solidFill>
              </a:rPr>
              <a:t>sont les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plus nombreux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2016, la consultation du web depuis un mobile </a:t>
            </a:r>
            <a:r>
              <a:rPr lang="fr-FR" sz="2400">
                <a:solidFill>
                  <a:srgbClr val="FFFFFF"/>
                </a:solidFill>
              </a:rPr>
              <a:t>en tête </a:t>
            </a:r>
            <a:endParaRPr sz="2400">
              <a:solidFill>
                <a:srgbClr val="FFFFFF"/>
              </a:solidFill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Croissance d’audience : 73 % via le digital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16/30 ans : 6 min/jour papier vs 5h/jour web (Connected life TNS Sofres)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300" y="4839326"/>
            <a:ext cx="4040032" cy="24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Du papier à l’écran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144000" y="1512000"/>
            <a:ext cx="9068040" cy="5605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 écran, l'oeil d</a:t>
            </a:r>
            <a:r>
              <a:rPr lang="fr-FR" sz="2400">
                <a:solidFill>
                  <a:srgbClr val="FFFFFF"/>
                </a:solidFill>
              </a:rPr>
              <a:t>’un internaute 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scan avant de lire.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400">
                <a:solidFill>
                  <a:schemeClr val="lt1"/>
                </a:solidFill>
              </a:rPr>
              <a:t>Si l’attention n’est pas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lt1"/>
                </a:solidFill>
              </a:rPr>
              <a:t>relancé, le regard se limite à la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lt1"/>
                </a:solidFill>
              </a:rPr>
              <a:t>partie supérieure gauche de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400">
                <a:solidFill>
                  <a:schemeClr val="lt1"/>
                </a:solidFill>
              </a:rPr>
              <a:t>l’écran. 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400">
                <a:solidFill>
                  <a:schemeClr val="lt1"/>
                </a:solidFill>
              </a:rPr>
              <a:t>C’est la ligne de flottaison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L’attention est déterminée par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situation,</a:t>
            </a:r>
            <a:r>
              <a:rPr lang="fr-FR" sz="2400"/>
              <a:t>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sens (et la promesse)</a:t>
            </a:r>
            <a:r>
              <a:rPr lang="fr-FR" sz="2400">
                <a:solidFill>
                  <a:srgbClr val="FFFFFF"/>
                </a:solidFill>
              </a:rPr>
              <a:t>.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La qualité de l’édition permet d’utiliser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des relais (dates, titres, qualité du rapport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FFFFFF"/>
                </a:solidFill>
              </a:rPr>
              <a:t>texte image)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39840" lvl="0" marL="34308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3840" y="1379880"/>
            <a:ext cx="4699080" cy="226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0000" y="3744000"/>
            <a:ext cx="3541680" cy="350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0"/>
          <p:cNvSpPr/>
          <p:nvPr/>
        </p:nvSpPr>
        <p:spPr>
          <a:xfrm>
            <a:off x="504720" y="1758600"/>
            <a:ext cx="90680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 L’image devient la clé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Occupe de plus en plus de place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 texte sert l’image et guide l’audience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Point d'entrée et article :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Deux exemples  en ligne pour apprécier l'importance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 l'écriture et de l'édition web.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52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Print vs web </a:t>
            </a:r>
            <a:r>
              <a:rPr b="0" i="1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i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b="0" i="1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echerche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i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Journal du CNRS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2000" y="1974240"/>
            <a:ext cx="2775960" cy="493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504720" y="1758600"/>
            <a:ext cx="438156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 point d’entrée à l’article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L’image donne le ton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sérieux ou humoristique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 titres sont informatifs ou incitatifs et répondent aux images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 contre, l’article en ligne montre que </a:t>
            </a:r>
            <a:r>
              <a:rPr b="0" i="1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 Recherche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existe d’abord en version papier et adapte peu ses contenus (lectorat plus âgé, manque de moyens… ou choix assumé ?)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Une partie du travail fait défaut.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https://www.larecherche.fr/intelligence-artificielle/lire-dans-le-regard-des-robots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280" y="1713000"/>
            <a:ext cx="4189027" cy="569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578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/>
          <p:nvPr/>
        </p:nvSpPr>
        <p:spPr>
          <a:xfrm>
            <a:off x="503280" y="301680"/>
            <a:ext cx="9068040" cy="1258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1 / Rédacteur de texte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B3E6FF"/>
                </a:solidFill>
                <a:latin typeface="Arial"/>
                <a:ea typeface="Arial"/>
                <a:cs typeface="Arial"/>
                <a:sym typeface="Arial"/>
              </a:rPr>
              <a:t>Éditeur de contenu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617400" y="1656000"/>
            <a:ext cx="4278240" cy="513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100">
            <a:noAutofit/>
          </a:bodyPr>
          <a:lstStyle/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 point d’entrée à l’article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6879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L’image donne le ton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sérieux ou humoristique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 titres sont incitatifs et jouent sur tous les registres (informatif,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5560" lvl="0" marL="431639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interrogatif, insolite…)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L’article en ligne montre que </a:t>
            </a:r>
            <a:r>
              <a:rPr i="1"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 Journal du CNRS</a:t>
            </a:r>
            <a:r>
              <a:rPr b="0" i="1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parfaitement réussi sa révolution numérique : illustration forte, </a:t>
            </a: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images légendées, crédits, </a:t>
            </a:r>
            <a:r>
              <a:rPr b="0" i="0" lang="fr-FR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graisse, phrase en exergue, liens, mots-clés...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52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https://lejournal.cnrs.fr/articles/tara-dernieres-nouvelles-du-corail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2"/>
          <p:cNvSpPr/>
          <p:nvPr/>
        </p:nvSpPr>
        <p:spPr>
          <a:xfrm>
            <a:off x="10761840" y="1506600"/>
            <a:ext cx="2516040" cy="79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040" y="1713000"/>
            <a:ext cx="4880183" cy="5193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